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2E393-F34B-42CE-B2B8-CB26399E064E}" type="datetimeFigureOut">
              <a:rPr lang="bg-BG" smtClean="0"/>
              <a:t>4.8.2025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C0D0EA-CD7D-4F4A-82A4-03C8A5E920D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14035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0B95-E201-43A1-9B94-2D293ADD4D48}" type="datetime1">
              <a:rPr lang="bg-BG" smtClean="0"/>
              <a:t>4.8.2025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0B4C-3348-46E0-B0AB-66D2F118B6D4}" type="slidenum">
              <a:rPr lang="bg-BG" smtClean="0"/>
              <a:t>‹#›</a:t>
            </a:fld>
            <a:endParaRPr lang="bg-BG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756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381D-D08D-49D9-8129-4C5E2EF70135}" type="datetime1">
              <a:rPr lang="bg-BG" smtClean="0"/>
              <a:t>4.8.2025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0B4C-3348-46E0-B0AB-66D2F118B6D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70401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D607-046E-4CE1-BE8F-47094963009E}" type="datetime1">
              <a:rPr lang="bg-BG" smtClean="0"/>
              <a:t>4.8.2025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0B4C-3348-46E0-B0AB-66D2F118B6D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52153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DFF9-F841-46F2-B774-6580413EF237}" type="datetime1">
              <a:rPr lang="bg-BG" smtClean="0"/>
              <a:t>4.8.2025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0B4C-3348-46E0-B0AB-66D2F118B6D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08542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389F-3CF0-405B-99ED-5A1D2722330E}" type="datetime1">
              <a:rPr lang="bg-BG" smtClean="0"/>
              <a:t>4.8.2025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0B4C-3348-46E0-B0AB-66D2F118B6D4}" type="slidenum">
              <a:rPr lang="bg-BG" smtClean="0"/>
              <a:t>‹#›</a:t>
            </a:fld>
            <a:endParaRPr lang="bg-BG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831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A5494-22DC-4989-8830-378BEBB82C52}" type="datetime1">
              <a:rPr lang="bg-BG" smtClean="0"/>
              <a:t>4.8.2025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0B4C-3348-46E0-B0AB-66D2F118B6D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3605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D5267-B494-4A8C-B855-FF577FA39315}" type="datetime1">
              <a:rPr lang="bg-BG" smtClean="0"/>
              <a:t>4.8.2025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0B4C-3348-46E0-B0AB-66D2F118B6D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50145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60FEF-D000-4817-A691-7BC11F83CF0A}" type="datetime1">
              <a:rPr lang="bg-BG" smtClean="0"/>
              <a:t>4.8.2025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0B4C-3348-46E0-B0AB-66D2F118B6D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52102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40FE2-EE59-4216-A297-89267AFFD4BC}" type="datetime1">
              <a:rPr lang="bg-BG" smtClean="0"/>
              <a:t>4.8.2025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Simeon Karpuzov, GATE</a:t>
            </a:r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0B4C-3348-46E0-B0AB-66D2F118B6D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3115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BCC90E6-39EA-4ECA-9D62-F4D2B75B0767}" type="datetime1">
              <a:rPr lang="bg-BG" smtClean="0"/>
              <a:t>4.8.2025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Simeon Karpuzov, GATE</a:t>
            </a:r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A50B4C-3348-46E0-B0AB-66D2F118B6D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06459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9049-93AA-4CD5-9FD4-63C7D7BF8992}" type="datetime1">
              <a:rPr lang="bg-BG" smtClean="0"/>
              <a:t>4.8.2025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0B4C-3348-46E0-B0AB-66D2F118B6D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6478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ADC402F-31CC-4FF9-A6F9-F8AE0CB1B0E6}" type="datetime1">
              <a:rPr lang="bg-BG" smtClean="0"/>
              <a:t>4.8.2025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Simeon Karpuzov, GATE</a:t>
            </a:r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AA50B4C-3348-46E0-B0AB-66D2F118B6D4}" type="slidenum">
              <a:rPr lang="bg-BG" smtClean="0"/>
              <a:t>‹#›</a:t>
            </a:fld>
            <a:endParaRPr lang="bg-BG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376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t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78699-D851-4F34-9ECF-A194448F59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Basic statistics</a:t>
            </a:r>
            <a:endParaRPr lang="bg-B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367EAA-5225-47B7-B2E2-4ED8731EF0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August 2025</a:t>
            </a:r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8E1AD1-2FBD-454B-B7F8-1A2F4BDCE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pic>
        <p:nvPicPr>
          <p:cNvPr id="5" name="Picture 4" descr="A picture containing logo, screenshot, font, graphics&#10;&#10;Description automatically generated">
            <a:extLst>
              <a:ext uri="{FF2B5EF4-FFF2-40B4-BE49-F238E27FC236}">
                <a16:creationId xmlns:a16="http://schemas.microsoft.com/office/drawing/2014/main" id="{C3E82ECD-0B75-49DC-9A3F-078DEB390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5"/>
            <a:ext cx="1116330" cy="80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658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18EAB-73B1-4FA5-9DA0-57CB2F71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Deviations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815E0-8A4C-419F-83A2-53DD1BE3B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answer to these questions is the introduction of variance </a:t>
            </a:r>
            <a:r>
              <a:rPr lang="el-GR" dirty="0"/>
              <a:t>σ²</a:t>
            </a:r>
            <a:r>
              <a:rPr lang="en-US" dirty="0"/>
              <a:t> (and standard deviation </a:t>
            </a:r>
            <a:r>
              <a:rPr lang="el-GR" dirty="0"/>
              <a:t>σ</a:t>
            </a:r>
            <a:r>
              <a:rPr lang="en-US" dirty="0"/>
              <a:t>):</a:t>
            </a:r>
          </a:p>
          <a:p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90D6EB-8409-4830-A82F-033D29383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7A4AB-BDAD-4B9C-BC6C-0A5D003FA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108" y="3031379"/>
            <a:ext cx="1962150" cy="10191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BBFE8F-3382-424D-9D32-8F81BB7BF73B}"/>
              </a:ext>
            </a:extLst>
          </p:cNvPr>
          <p:cNvCxnSpPr/>
          <p:nvPr/>
        </p:nvCxnSpPr>
        <p:spPr>
          <a:xfrm flipV="1">
            <a:off x="2715207" y="3946849"/>
            <a:ext cx="1129005" cy="1595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86D9E4-C464-4C71-9B9F-3DB7E975F8E6}"/>
              </a:ext>
            </a:extLst>
          </p:cNvPr>
          <p:cNvSpPr txBox="1"/>
          <p:nvPr/>
        </p:nvSpPr>
        <p:spPr>
          <a:xfrm>
            <a:off x="1884783" y="5613589"/>
            <a:ext cx="978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the</a:t>
            </a:r>
          </a:p>
          <a:p>
            <a:r>
              <a:rPr lang="en-US" dirty="0"/>
              <a:t> -1 ?</a:t>
            </a:r>
            <a:endParaRPr lang="bg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697D5F-0B53-4E01-AE81-D440F175B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863" y="3108649"/>
            <a:ext cx="1866900" cy="838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446127-2A04-4F51-8EBD-834DB379E548}"/>
              </a:ext>
            </a:extLst>
          </p:cNvPr>
          <p:cNvSpPr txBox="1"/>
          <p:nvPr/>
        </p:nvSpPr>
        <p:spPr>
          <a:xfrm>
            <a:off x="5570968" y="3353581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Variance =</a:t>
            </a:r>
            <a:endParaRPr lang="bg-BG" dirty="0"/>
          </a:p>
        </p:txBody>
      </p:sp>
      <p:pic>
        <p:nvPicPr>
          <p:cNvPr id="12" name="Picture 11" descr="A picture containing logo, screenshot, font, graphics&#10;&#10;Description automatically generated">
            <a:extLst>
              <a:ext uri="{FF2B5EF4-FFF2-40B4-BE49-F238E27FC236}">
                <a16:creationId xmlns:a16="http://schemas.microsoft.com/office/drawing/2014/main" id="{359ADB43-E9C1-4976-A001-6CD319469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5"/>
            <a:ext cx="1116330" cy="80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1936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6CBE6-8090-4AB5-8975-815E360D7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Deviations</a:t>
            </a:r>
            <a:endParaRPr lang="bg-B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431BA6-B910-410C-B6A3-00C884FA3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228309"/>
            <a:ext cx="10058400" cy="325863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965352-A42A-46E8-A435-FC8A1101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pic>
        <p:nvPicPr>
          <p:cNvPr id="6" name="Picture 5" descr="A picture containing logo, screenshot, font, graphics&#10;&#10;Description automatically generated">
            <a:extLst>
              <a:ext uri="{FF2B5EF4-FFF2-40B4-BE49-F238E27FC236}">
                <a16:creationId xmlns:a16="http://schemas.microsoft.com/office/drawing/2014/main" id="{62FF2D98-9807-4A36-9129-3FFF7B74F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5"/>
            <a:ext cx="1116330" cy="80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3317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D58BD-54A0-4B62-A61F-B55CC634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Deviations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B453F-FBF2-42EF-B7E2-3D6CA5EC0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Q: Why use variance?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Why don’t we use something like the absolute difference: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does the following:</a:t>
            </a:r>
          </a:p>
          <a:p>
            <a:pPr lvl="1"/>
            <a:r>
              <a:rPr lang="en-US" dirty="0"/>
              <a:t>Measures distance to mean</a:t>
            </a:r>
          </a:p>
          <a:p>
            <a:pPr lvl="1"/>
            <a:r>
              <a:rPr lang="en-US" dirty="0"/>
              <a:t>Takes into account all points</a:t>
            </a:r>
          </a:p>
          <a:p>
            <a:pPr lvl="1"/>
            <a:r>
              <a:rPr lang="en-US" dirty="0"/>
              <a:t>Is similar to the variance formula</a:t>
            </a: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r>
              <a:rPr lang="en-US" dirty="0"/>
              <a:t>So why aren’t we using it?</a:t>
            </a:r>
            <a:br>
              <a:rPr lang="en-US" dirty="0"/>
            </a:br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FE886-1099-468A-B1E2-5B04A8E60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03621-7793-4E73-9D93-93894DE38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653" y="2004235"/>
            <a:ext cx="1781175" cy="1095375"/>
          </a:xfrm>
          <a:prstGeom prst="rect">
            <a:avLst/>
          </a:prstGeom>
        </p:spPr>
      </p:pic>
      <p:pic>
        <p:nvPicPr>
          <p:cNvPr id="6" name="Picture 5" descr="A picture containing logo, screenshot, font, graphics&#10;&#10;Description automatically generated">
            <a:extLst>
              <a:ext uri="{FF2B5EF4-FFF2-40B4-BE49-F238E27FC236}">
                <a16:creationId xmlns:a16="http://schemas.microsoft.com/office/drawing/2014/main" id="{2BBB469D-5474-4B0C-9FCD-1CB65A134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5"/>
            <a:ext cx="1116330" cy="80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0049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18ED-B436-46F0-B83B-4781123A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Deviations</a:t>
            </a:r>
            <a:endParaRPr lang="bg-B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04DFD9-26E1-43A0-8068-9DEFB1339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722" y="1948899"/>
            <a:ext cx="7872260" cy="40227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6C256-FF7A-472B-B674-EABC0D9C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2BEBB-037E-410C-A4DD-42FAC7691B95}"/>
              </a:ext>
            </a:extLst>
          </p:cNvPr>
          <p:cNvSpPr txBox="1"/>
          <p:nvPr/>
        </p:nvSpPr>
        <p:spPr>
          <a:xfrm>
            <a:off x="9554547" y="2425959"/>
            <a:ext cx="26797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A: </a:t>
            </a:r>
            <a:br>
              <a:rPr lang="en-US" dirty="0"/>
            </a:br>
            <a:r>
              <a:rPr lang="en-US" dirty="0"/>
              <a:t>1. the quadratic function</a:t>
            </a:r>
            <a:br>
              <a:rPr lang="en-US" dirty="0"/>
            </a:br>
            <a:r>
              <a:rPr lang="en-US" dirty="0"/>
              <a:t>is continuous</a:t>
            </a:r>
            <a:br>
              <a:rPr lang="en-US" dirty="0"/>
            </a:br>
            <a:r>
              <a:rPr lang="en-US" dirty="0"/>
              <a:t>2. it is differentiable at x=0</a:t>
            </a:r>
            <a:br>
              <a:rPr lang="en-US" dirty="0"/>
            </a:br>
            <a:r>
              <a:rPr lang="en-US" dirty="0"/>
              <a:t>3. abs() is not so sensitive</a:t>
            </a:r>
          </a:p>
          <a:p>
            <a:r>
              <a:rPr lang="en-US" dirty="0"/>
              <a:t>4. The quadratic comes up</a:t>
            </a:r>
            <a:br>
              <a:rPr lang="en-US" dirty="0"/>
            </a:br>
            <a:r>
              <a:rPr lang="en-US" dirty="0"/>
              <a:t>more later in distributions</a:t>
            </a:r>
            <a:br>
              <a:rPr lang="en-US" dirty="0"/>
            </a:br>
            <a:r>
              <a:rPr lang="en-US" dirty="0"/>
              <a:t>and methods (LSM)</a:t>
            </a:r>
            <a:endParaRPr lang="bg-BG" dirty="0"/>
          </a:p>
        </p:txBody>
      </p:sp>
      <p:pic>
        <p:nvPicPr>
          <p:cNvPr id="7" name="Picture 6" descr="A picture containing logo, screenshot, font, graphics&#10;&#10;Description automatically generated">
            <a:extLst>
              <a:ext uri="{FF2B5EF4-FFF2-40B4-BE49-F238E27FC236}">
                <a16:creationId xmlns:a16="http://schemas.microsoft.com/office/drawing/2014/main" id="{5CC1CF8D-F7F6-4D49-AB0E-2F0E54D36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5"/>
            <a:ext cx="1116330" cy="80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2787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7524-72E8-4029-A7F1-157AAA51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Least squares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0EEA0-C8B2-4431-B963-DBC903211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 we have went over what the mean and the standard deviation is.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They provide good descriptive values to our sample.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One gives the most likely (average) outcome.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other shows us how far from that average we expect to measure (or see) a new value.</a:t>
            </a:r>
          </a:p>
          <a:p>
            <a:endParaRPr lang="en-US" dirty="0"/>
          </a:p>
          <a:p>
            <a:r>
              <a:rPr lang="en-US" dirty="0"/>
              <a:t>Q: What else can we do with them?</a:t>
            </a:r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2A6AD-0621-4763-B65B-C089C3990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pic>
        <p:nvPicPr>
          <p:cNvPr id="5" name="Picture 4" descr="A picture containing logo, screenshot, font, graphics&#10;&#10;Description automatically generated">
            <a:extLst>
              <a:ext uri="{FF2B5EF4-FFF2-40B4-BE49-F238E27FC236}">
                <a16:creationId xmlns:a16="http://schemas.microsoft.com/office/drawing/2014/main" id="{E0113A72-C23E-44E4-B11E-1675EC80B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5"/>
            <a:ext cx="1116330" cy="80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6467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6A32-0F04-41C4-B0BC-195403C9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Least squares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91CA2-0D29-4845-9A9F-146F7EF3C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81" y="1866122"/>
            <a:ext cx="10711699" cy="4002972"/>
          </a:xfrm>
        </p:spPr>
        <p:txBody>
          <a:bodyPr/>
          <a:lstStyle/>
          <a:p>
            <a:r>
              <a:rPr lang="en-US" dirty="0"/>
              <a:t>Suppose we are measuring something, and we get this graph:</a:t>
            </a:r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F69CE-107B-427A-8BFC-18AE5AF9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4EE475-7435-4C81-B8C1-BAC81D957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59" y="3243746"/>
            <a:ext cx="3558852" cy="2800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FEF98D-71A1-4751-B7F6-5EDB7B519061}"/>
              </a:ext>
            </a:extLst>
          </p:cNvPr>
          <p:cNvSpPr txBox="1"/>
          <p:nvPr/>
        </p:nvSpPr>
        <p:spPr>
          <a:xfrm>
            <a:off x="1507670" y="2421815"/>
            <a:ext cx="4786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looks like a noisy line equation: y = </a:t>
            </a:r>
            <a:r>
              <a:rPr lang="en-US" dirty="0" err="1"/>
              <a:t>ax+b</a:t>
            </a:r>
            <a:br>
              <a:rPr lang="en-US" dirty="0"/>
            </a:br>
            <a:r>
              <a:rPr lang="en-US" dirty="0"/>
              <a:t>But where do we draw the line (choose a and b)?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BE8AD9-4B9D-4CCA-832C-5BF96A232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581" y="1769694"/>
            <a:ext cx="1857570" cy="1461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613788-0939-4770-83B1-1F2909507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188" y="4758316"/>
            <a:ext cx="1857570" cy="14619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16EC43-2092-4886-A7DE-3AE15686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581" y="3264005"/>
            <a:ext cx="1857570" cy="146197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6FB806-DBA6-48A5-952C-1F4A8ED06436}"/>
              </a:ext>
            </a:extLst>
          </p:cNvPr>
          <p:cNvCxnSpPr>
            <a:cxnSpLocks/>
          </p:cNvCxnSpPr>
          <p:nvPr/>
        </p:nvCxnSpPr>
        <p:spPr>
          <a:xfrm flipV="1">
            <a:off x="8061649" y="1866122"/>
            <a:ext cx="1511559" cy="113764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F38D95-4833-4CE9-BA62-552192C16319}"/>
              </a:ext>
            </a:extLst>
          </p:cNvPr>
          <p:cNvCxnSpPr>
            <a:cxnSpLocks/>
          </p:cNvCxnSpPr>
          <p:nvPr/>
        </p:nvCxnSpPr>
        <p:spPr>
          <a:xfrm flipV="1">
            <a:off x="8098193" y="3426172"/>
            <a:ext cx="1475015" cy="10367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C64A0F9-55F7-4B34-9551-43541CEE4591}"/>
              </a:ext>
            </a:extLst>
          </p:cNvPr>
          <p:cNvCxnSpPr>
            <a:cxnSpLocks/>
          </p:cNvCxnSpPr>
          <p:nvPr/>
        </p:nvCxnSpPr>
        <p:spPr>
          <a:xfrm flipV="1">
            <a:off x="8098193" y="4888149"/>
            <a:ext cx="1540329" cy="107737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A picture containing logo, screenshot, font, graphics&#10;&#10;Description automatically generated">
            <a:extLst>
              <a:ext uri="{FF2B5EF4-FFF2-40B4-BE49-F238E27FC236}">
                <a16:creationId xmlns:a16="http://schemas.microsoft.com/office/drawing/2014/main" id="{FABCC54F-A96C-44A7-8FFC-E550439ED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5"/>
            <a:ext cx="1116330" cy="80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1514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123E-09EE-4AC6-A861-3AB5AC390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Least squares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B087E-9D02-4230-B698-940138FA1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Q: How do we draw the line?</a:t>
            </a:r>
            <a:br>
              <a:rPr lang="en-US" dirty="0"/>
            </a:br>
            <a:r>
              <a:rPr lang="en-US" dirty="0"/>
              <a:t>A: We choose a and b, so that the total distance between points and model is smallest.</a:t>
            </a:r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26DAE2-7A83-4BD9-BB1B-CA4D23AF9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1AD2D-79FB-4CCA-9DFE-A1C3B5AA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465" y="2581318"/>
            <a:ext cx="4927439" cy="3583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E4F1B4-147C-4936-89FB-4AD6D56BD54B}"/>
              </a:ext>
            </a:extLst>
          </p:cNvPr>
          <p:cNvSpPr txBox="1"/>
          <p:nvPr/>
        </p:nvSpPr>
        <p:spPr>
          <a:xfrm>
            <a:off x="7632441" y="2581318"/>
            <a:ext cx="391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total distance (or total error):</a:t>
            </a:r>
            <a:endParaRPr lang="bg-B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A748F-3A1B-442D-9BCF-B56317367F88}"/>
              </a:ext>
            </a:extLst>
          </p:cNvPr>
          <p:cNvSpPr txBox="1"/>
          <p:nvPr/>
        </p:nvSpPr>
        <p:spPr>
          <a:xfrm>
            <a:off x="8000795" y="3605970"/>
            <a:ext cx="269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is the sum of “variances”</a:t>
            </a:r>
            <a:endParaRPr lang="bg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E3FB03-4504-4916-A4F7-8D6ED6DB6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112" y="2907046"/>
            <a:ext cx="3181350" cy="590550"/>
          </a:xfrm>
          <a:prstGeom prst="rect">
            <a:avLst/>
          </a:prstGeom>
        </p:spPr>
      </p:pic>
      <p:pic>
        <p:nvPicPr>
          <p:cNvPr id="12" name="Picture 11" descr="A picture containing logo, screenshot, font, graphics&#10;&#10;Description automatically generated">
            <a:extLst>
              <a:ext uri="{FF2B5EF4-FFF2-40B4-BE49-F238E27FC236}">
                <a16:creationId xmlns:a16="http://schemas.microsoft.com/office/drawing/2014/main" id="{B1278D6F-9F9B-4084-AD09-1CFDEB95C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5"/>
            <a:ext cx="1116330" cy="80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4689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84E1-8459-4096-AFAD-B88E0DC6E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Least squares</a:t>
            </a:r>
            <a:endParaRPr lang="bg-B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435D5-EA34-461F-8ED1-CB44C11AB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72075"/>
            <a:ext cx="4379789" cy="154445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B18B35-6459-4285-9FE3-41AE9E3BF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1995E-DA0E-4DB5-939D-D97181F32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042" y="2022793"/>
            <a:ext cx="4885606" cy="1654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14A4ED-0C13-4594-98E8-5F09793BAFF3}"/>
              </a:ext>
            </a:extLst>
          </p:cNvPr>
          <p:cNvSpPr txBox="1"/>
          <p:nvPr/>
        </p:nvSpPr>
        <p:spPr>
          <a:xfrm>
            <a:off x="2695281" y="2659635"/>
            <a:ext cx="1183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to zero</a:t>
            </a:r>
            <a:endParaRPr lang="bg-B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3E72C-A6B5-4F22-916A-2501B924E408}"/>
              </a:ext>
            </a:extLst>
          </p:cNvPr>
          <p:cNvSpPr txBox="1"/>
          <p:nvPr/>
        </p:nvSpPr>
        <p:spPr>
          <a:xfrm>
            <a:off x="7917096" y="2658099"/>
            <a:ext cx="1183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to zero</a:t>
            </a:r>
            <a:endParaRPr lang="bg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450867-4C2A-442A-AB3A-3A9DA03CA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428" y="4202661"/>
            <a:ext cx="3295650" cy="1800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FAAD6B-7C0D-495B-858C-F9D617C3C8DA}"/>
              </a:ext>
            </a:extLst>
          </p:cNvPr>
          <p:cNvSpPr txBox="1"/>
          <p:nvPr/>
        </p:nvSpPr>
        <p:spPr>
          <a:xfrm>
            <a:off x="4850269" y="3978926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Combine:</a:t>
            </a:r>
            <a:endParaRPr lang="bg-BG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53472D-2F2D-4767-9065-AAA333D19415}"/>
              </a:ext>
            </a:extLst>
          </p:cNvPr>
          <p:cNvCxnSpPr>
            <a:cxnSpLocks/>
          </p:cNvCxnSpPr>
          <p:nvPr/>
        </p:nvCxnSpPr>
        <p:spPr>
          <a:xfrm>
            <a:off x="4534678" y="2842765"/>
            <a:ext cx="859971" cy="1108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22964D-607B-4674-995B-CA939F9598D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394649" y="2850265"/>
            <a:ext cx="792393" cy="1100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E082F09-7C29-4A09-9DD6-919E04D90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106" y="4782717"/>
            <a:ext cx="3867150" cy="838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8C5D00-8499-432F-91E9-A6225F69DCE6}"/>
              </a:ext>
            </a:extLst>
          </p:cNvPr>
          <p:cNvSpPr txBox="1"/>
          <p:nvPr/>
        </p:nvSpPr>
        <p:spPr>
          <a:xfrm>
            <a:off x="8790128" y="4337430"/>
            <a:ext cx="136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form:</a:t>
            </a:r>
            <a:endParaRPr lang="bg-BG" dirty="0"/>
          </a:p>
        </p:txBody>
      </p:sp>
      <p:pic>
        <p:nvPicPr>
          <p:cNvPr id="21" name="Picture 20" descr="A picture containing logo, screenshot, font, graphics&#10;&#10;Description automatically generated">
            <a:extLst>
              <a:ext uri="{FF2B5EF4-FFF2-40B4-BE49-F238E27FC236}">
                <a16:creationId xmlns:a16="http://schemas.microsoft.com/office/drawing/2014/main" id="{269A3D64-5D95-4A32-9E7B-4B1DA34992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5"/>
            <a:ext cx="1116330" cy="80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7749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E04C-93EE-47DB-9EDB-3FF01906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Least squares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89C9F-36D5-46D1-91A2-BF8C477CB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Finally:</a:t>
            </a:r>
            <a:br>
              <a:rPr lang="en-US" dirty="0"/>
            </a:br>
            <a:br>
              <a:rPr lang="en-US" dirty="0"/>
            </a:br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344641-95D0-48AF-82CD-B4AC37CA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CE474-5ACB-4D69-888A-369EB52D3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10" y="2543175"/>
            <a:ext cx="2876550" cy="885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DDC624-E5AD-492D-A527-7F4AEC287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10" y="3537374"/>
            <a:ext cx="1552575" cy="371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DC8B6-D2CF-4F7C-9ED7-BB1D2A44329B}"/>
              </a:ext>
            </a:extLst>
          </p:cNvPr>
          <p:cNvSpPr txBox="1"/>
          <p:nvPr/>
        </p:nvSpPr>
        <p:spPr>
          <a:xfrm>
            <a:off x="3973830" y="2328051"/>
            <a:ext cx="16485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our example: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a_true</a:t>
            </a:r>
            <a:r>
              <a:rPr lang="en-US" dirty="0"/>
              <a:t> = 1.3</a:t>
            </a:r>
          </a:p>
          <a:p>
            <a:r>
              <a:rPr lang="en-US" dirty="0" err="1"/>
              <a:t>b_true</a:t>
            </a:r>
            <a:r>
              <a:rPr lang="en-US" dirty="0"/>
              <a:t> = 8.0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A_lsq</a:t>
            </a:r>
            <a:r>
              <a:rPr lang="en-US" dirty="0"/>
              <a:t> = 1.3163</a:t>
            </a:r>
          </a:p>
          <a:p>
            <a:r>
              <a:rPr lang="en-US" dirty="0" err="1"/>
              <a:t>B_lsq</a:t>
            </a:r>
            <a:r>
              <a:rPr lang="en-US" dirty="0"/>
              <a:t> = 7.9141</a:t>
            </a:r>
            <a:endParaRPr lang="bg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E546B5-09C3-44B6-95FF-42F5D6C4F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529" y="2158429"/>
            <a:ext cx="4328919" cy="3397969"/>
          </a:xfrm>
          <a:prstGeom prst="rect">
            <a:avLst/>
          </a:prstGeom>
        </p:spPr>
      </p:pic>
      <p:pic>
        <p:nvPicPr>
          <p:cNvPr id="10" name="Picture 9" descr="A picture containing logo, screenshot, font, graphics&#10;&#10;Description automatically generated">
            <a:extLst>
              <a:ext uri="{FF2B5EF4-FFF2-40B4-BE49-F238E27FC236}">
                <a16:creationId xmlns:a16="http://schemas.microsoft.com/office/drawing/2014/main" id="{7B0E4DBD-EBB7-4BA6-8ADC-F0722B93B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5"/>
            <a:ext cx="1116330" cy="80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5863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FE41-9C5D-4D04-8A15-826926F9F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Ax = b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50E79-5A54-4ACB-8680-25F7BBDEB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24" y="1838131"/>
            <a:ext cx="10521456" cy="4030963"/>
          </a:xfrm>
        </p:spPr>
        <p:txBody>
          <a:bodyPr/>
          <a:lstStyle/>
          <a:p>
            <a:r>
              <a:rPr lang="en-US" dirty="0"/>
              <a:t>Let’s take a look at this again:</a:t>
            </a:r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4D55C2-63C7-413B-B8A7-E0C3DC38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C5F96-9367-4483-946C-10C3230C2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46" y="2773338"/>
            <a:ext cx="3867150" cy="83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8FD344-BA2A-41E4-86A4-9E646467A0F9}"/>
              </a:ext>
            </a:extLst>
          </p:cNvPr>
          <p:cNvSpPr txBox="1"/>
          <p:nvPr/>
        </p:nvSpPr>
        <p:spPr>
          <a:xfrm>
            <a:off x="803158" y="2374391"/>
            <a:ext cx="136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form:</a:t>
            </a:r>
            <a:endParaRPr lang="bg-B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FF26E-C208-42C2-808A-A004B2894B3B}"/>
              </a:ext>
            </a:extLst>
          </p:cNvPr>
          <p:cNvSpPr txBox="1"/>
          <p:nvPr/>
        </p:nvSpPr>
        <p:spPr>
          <a:xfrm>
            <a:off x="683242" y="3746566"/>
            <a:ext cx="22178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redefine it as: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</a:t>
            </a:r>
            <a:r>
              <a:rPr lang="bg-BG" dirty="0"/>
              <a:t>⋅</a:t>
            </a:r>
            <a:r>
              <a:rPr lang="el-GR" dirty="0"/>
              <a:t>θ</a:t>
            </a:r>
            <a:r>
              <a:rPr lang="en-US" dirty="0"/>
              <a:t> = y</a:t>
            </a:r>
            <a:endParaRPr lang="bg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ED060F-C44F-48C3-B121-D45BD9353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24" y="5261208"/>
            <a:ext cx="1704975" cy="466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850CB3-3BC2-453F-AF12-BD3A6955CF3F}"/>
              </a:ext>
            </a:extLst>
          </p:cNvPr>
          <p:cNvSpPr txBox="1"/>
          <p:nvPr/>
        </p:nvSpPr>
        <p:spPr>
          <a:xfrm>
            <a:off x="634224" y="4832646"/>
            <a:ext cx="377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Transpose to get rectangular matrices:</a:t>
            </a:r>
            <a:endParaRPr lang="bg-B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9F607-E927-4134-B2F7-6C1C10062D8A}"/>
              </a:ext>
            </a:extLst>
          </p:cNvPr>
          <p:cNvSpPr txBox="1"/>
          <p:nvPr/>
        </p:nvSpPr>
        <p:spPr>
          <a:xfrm>
            <a:off x="6755363" y="1838131"/>
            <a:ext cx="2326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Minimization problem:</a:t>
            </a:r>
          </a:p>
          <a:p>
            <a:endParaRPr lang="bg-B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B1F6FF-1D85-4A50-AE81-8B4852827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582" y="2153274"/>
            <a:ext cx="3943350" cy="638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92ADDA-D711-42F6-A9B7-EF9D30AC4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354" y="3237472"/>
            <a:ext cx="2276475" cy="15716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F91BB3-87F3-4804-8B01-872BBA669139}"/>
              </a:ext>
            </a:extLst>
          </p:cNvPr>
          <p:cNvCxnSpPr/>
          <p:nvPr/>
        </p:nvCxnSpPr>
        <p:spPr>
          <a:xfrm>
            <a:off x="8257592" y="2799605"/>
            <a:ext cx="0" cy="437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1911F4-9CD6-4158-B968-3B4FE97DBC2A}"/>
                  </a:ext>
                </a:extLst>
              </p:cNvPr>
              <p:cNvSpPr txBox="1"/>
              <p:nvPr/>
            </p:nvSpPr>
            <p:spPr>
              <a:xfrm>
                <a:off x="7506478" y="5008654"/>
                <a:ext cx="17132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1911F4-9CD6-4158-B968-3B4FE97DB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478" y="5008654"/>
                <a:ext cx="1713226" cy="276999"/>
              </a:xfrm>
              <a:prstGeom prst="rect">
                <a:avLst/>
              </a:prstGeom>
              <a:blipFill>
                <a:blip r:embed="rId6"/>
                <a:stretch>
                  <a:fillRect l="-2491" t="-4444" r="-3203" b="-2666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picture containing logo, screenshot, font, graphics&#10;&#10;Description automatically generated">
            <a:extLst>
              <a:ext uri="{FF2B5EF4-FFF2-40B4-BE49-F238E27FC236}">
                <a16:creationId xmlns:a16="http://schemas.microsoft.com/office/drawing/2014/main" id="{717B913F-835F-477F-9975-9CCD46BBE2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5"/>
            <a:ext cx="1116330" cy="80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289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E61D-AAEF-402A-B79B-8E5CA35A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D9C37-5E6C-4D20-8344-912C5ADE3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dirty="0"/>
              <a:t>Measurement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Mean values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Deviations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Least squares method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Ax = b</a:t>
            </a:r>
            <a:endParaRPr lang="bg-BG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A3079-8A1F-44D1-8B0A-32F3531A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pic>
        <p:nvPicPr>
          <p:cNvPr id="5" name="Picture 4" descr="A picture containing logo, screenshot, font, graphics&#10;&#10;Description automatically generated">
            <a:extLst>
              <a:ext uri="{FF2B5EF4-FFF2-40B4-BE49-F238E27FC236}">
                <a16:creationId xmlns:a16="http://schemas.microsoft.com/office/drawing/2014/main" id="{B5689BA8-198B-4013-AFBA-11549CA7D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5"/>
            <a:ext cx="1116330" cy="80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816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A3AD9-C35E-4DAA-9F83-5C3140C89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A5F67-7FE5-4AFD-B4CC-2E1765646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See which matrices are invertible and when.</a:t>
            </a:r>
          </a:p>
          <a:p>
            <a:r>
              <a:rPr lang="en-US" dirty="0"/>
              <a:t>2. Checkout Tikhonov regularization - &gt; when is it applicable?</a:t>
            </a:r>
          </a:p>
          <a:p>
            <a:r>
              <a:rPr lang="en-US" dirty="0"/>
              <a:t>3. Check out different methods for solving such equations (Gaussian Elimination, LU Decomposition, QR Decomposition, Cholesky Decomposition, SVD)	</a:t>
            </a:r>
          </a:p>
          <a:p>
            <a:r>
              <a:rPr lang="en-US" dirty="0"/>
              <a:t>4. When are they applicable, based on:</a:t>
            </a:r>
          </a:p>
          <a:p>
            <a:pPr lvl="1"/>
            <a:r>
              <a:rPr lang="en-US" dirty="0"/>
              <a:t>Matrix size</a:t>
            </a:r>
          </a:p>
          <a:p>
            <a:pPr lvl="1"/>
            <a:r>
              <a:rPr lang="en-US" dirty="0"/>
              <a:t>Matrix structure (diagonal, tridiagonal, sparse)</a:t>
            </a:r>
          </a:p>
          <a:p>
            <a:pPr lvl="1"/>
            <a:r>
              <a:rPr lang="en-US" dirty="0"/>
              <a:t>Other considerations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r>
              <a:rPr lang="en-US" dirty="0"/>
              <a:t>5. Full code:</a:t>
            </a:r>
            <a:r>
              <a:rPr lang="en-US"/>
              <a:t>	            Good </a:t>
            </a:r>
            <a:r>
              <a:rPr lang="en-US" dirty="0"/>
              <a:t>book on the topic, chapter 2:</a:t>
            </a:r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0C143-C7E5-4D0E-A368-8902ED561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pic>
        <p:nvPicPr>
          <p:cNvPr id="10" name="Picture 9" descr="A picture containing logo, screenshot, font, graphics&#10;&#10;Description automatically generated">
            <a:extLst>
              <a:ext uri="{FF2B5EF4-FFF2-40B4-BE49-F238E27FC236}">
                <a16:creationId xmlns:a16="http://schemas.microsoft.com/office/drawing/2014/main" id="{C536FA10-A366-49CB-81B2-4BAFBB1E5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5"/>
            <a:ext cx="1116330" cy="80264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E41AA43-2646-403D-A6A8-15FD6F03B2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858801"/>
              </p:ext>
            </p:extLst>
          </p:nvPr>
        </p:nvGraphicFramePr>
        <p:xfrm>
          <a:off x="98425" y="98425"/>
          <a:ext cx="769938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Packager Shell Object" showAsIcon="1" r:id="rId4" imgW="769553" imgH="518242" progId="Package">
                  <p:embed/>
                </p:oleObj>
              </mc:Choice>
              <mc:Fallback>
                <p:oleObj name="Packager Shell Object" showAsIcon="1" r:id="rId4" imgW="769553" imgH="518242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769938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AA45A11-29FE-4A29-A9BA-A5D997A362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98357"/>
              </p:ext>
            </p:extLst>
          </p:nvPr>
        </p:nvGraphicFramePr>
        <p:xfrm>
          <a:off x="98425" y="98425"/>
          <a:ext cx="769938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Packager Shell Object" showAsIcon="1" r:id="rId6" imgW="769553" imgH="518242" progId="Package">
                  <p:embed/>
                </p:oleObj>
              </mc:Choice>
              <mc:Fallback>
                <p:oleObj name="Packager Shell Object" showAsIcon="1" r:id="rId6" imgW="769553" imgH="518242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769938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BF97E57-1658-4430-BC8D-EB3CF34CDC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265611"/>
              </p:ext>
            </p:extLst>
          </p:nvPr>
        </p:nvGraphicFramePr>
        <p:xfrm>
          <a:off x="1535178" y="5459943"/>
          <a:ext cx="76993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Packager Shell Object" showAsIcon="1" r:id="rId7" imgW="769553" imgH="518242" progId="Package">
                  <p:embed/>
                </p:oleObj>
              </mc:Choice>
              <mc:Fallback>
                <p:oleObj name="Packager Shell Object" showAsIcon="1" r:id="rId7" imgW="769553" imgH="518242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5178" y="5459943"/>
                        <a:ext cx="769937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4AC46E8A-9BD2-4C86-948E-16F2F35712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6572027"/>
              </p:ext>
            </p:extLst>
          </p:nvPr>
        </p:nvGraphicFramePr>
        <p:xfrm>
          <a:off x="2636709" y="5459943"/>
          <a:ext cx="496093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Packager Shell Object" showAsIcon="1" r:id="rId8" imgW="4960733" imgH="518242" progId="Package">
                  <p:embed/>
                </p:oleObj>
              </mc:Choice>
              <mc:Fallback>
                <p:oleObj name="Packager Shell Object" showAsIcon="1" r:id="rId8" imgW="4960733" imgH="518242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36709" y="5459943"/>
                        <a:ext cx="4960937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6223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62737-2989-421B-8C65-235BE81E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Measurement</a:t>
            </a:r>
            <a:endParaRPr lang="bg-B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255B1E-C263-4370-8902-BF0E2216C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540" y="1934606"/>
            <a:ext cx="7138920" cy="40227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CD76D-0C07-41DC-A34D-BD2257415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pic>
        <p:nvPicPr>
          <p:cNvPr id="9" name="Picture 8" descr="A picture containing logo, screenshot, font, graphics&#10;&#10;Description automatically generated">
            <a:extLst>
              <a:ext uri="{FF2B5EF4-FFF2-40B4-BE49-F238E27FC236}">
                <a16:creationId xmlns:a16="http://schemas.microsoft.com/office/drawing/2014/main" id="{4797BFCA-BBBE-436A-84F5-DEE17DCAB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5"/>
            <a:ext cx="1116330" cy="80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713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B6BB7-2494-4519-A316-F45D46D94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Measurement</a:t>
            </a:r>
            <a:endParaRPr lang="bg-B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F7227C-AF1E-495D-8A6C-2C4ABCB49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31454"/>
            <a:ext cx="7510923" cy="393226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BBF7B-14DB-433F-AE46-A17DD0C62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524EA-CA5F-4846-9268-BD2DBF5C521E}"/>
              </a:ext>
            </a:extLst>
          </p:cNvPr>
          <p:cNvSpPr txBox="1"/>
          <p:nvPr/>
        </p:nvSpPr>
        <p:spPr>
          <a:xfrm>
            <a:off x="9412849" y="2890373"/>
            <a:ext cx="16818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one is it?</a:t>
            </a:r>
          </a:p>
          <a:p>
            <a:pPr lvl="1"/>
            <a:br>
              <a:rPr lang="en-US" dirty="0"/>
            </a:br>
            <a:r>
              <a:rPr lang="en-US" dirty="0"/>
              <a:t>7.61</a:t>
            </a:r>
            <a:r>
              <a:rPr lang="en-US" b="1" dirty="0"/>
              <a:t>0</a:t>
            </a:r>
          </a:p>
          <a:p>
            <a:pPr lvl="1"/>
            <a:r>
              <a:rPr lang="en-US" dirty="0"/>
              <a:t>7.61</a:t>
            </a:r>
            <a:r>
              <a:rPr lang="en-US" b="1" dirty="0"/>
              <a:t>2</a:t>
            </a:r>
            <a:br>
              <a:rPr lang="en-US" dirty="0"/>
            </a:br>
            <a:r>
              <a:rPr lang="en-US" dirty="0"/>
              <a:t>7.61</a:t>
            </a:r>
            <a:r>
              <a:rPr lang="en-US" b="1" dirty="0"/>
              <a:t>4</a:t>
            </a:r>
            <a:br>
              <a:rPr lang="en-US" dirty="0"/>
            </a:br>
            <a:r>
              <a:rPr lang="en-US" dirty="0"/>
              <a:t>7.61</a:t>
            </a:r>
            <a:r>
              <a:rPr lang="en-US" b="1" dirty="0"/>
              <a:t>6</a:t>
            </a:r>
            <a:endParaRPr lang="bg-BG" b="1" dirty="0"/>
          </a:p>
        </p:txBody>
      </p:sp>
      <p:pic>
        <p:nvPicPr>
          <p:cNvPr id="9" name="Picture 8" descr="A picture containing logo, screenshot, font, graphics&#10;&#10;Description automatically generated">
            <a:extLst>
              <a:ext uri="{FF2B5EF4-FFF2-40B4-BE49-F238E27FC236}">
                <a16:creationId xmlns:a16="http://schemas.microsoft.com/office/drawing/2014/main" id="{BBFE0815-8318-4062-8F11-7223A1950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5"/>
            <a:ext cx="1116330" cy="802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63948C4-CE4C-4413-835F-6C7DD002A749}"/>
              </a:ext>
            </a:extLst>
          </p:cNvPr>
          <p:cNvSpPr/>
          <p:nvPr/>
        </p:nvSpPr>
        <p:spPr>
          <a:xfrm>
            <a:off x="2379306" y="3293706"/>
            <a:ext cx="2155372" cy="14649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574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6EB6-7995-46CC-9006-B4C6A3E8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Mean values</a:t>
            </a:r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4CCB61-D87A-4179-B5BA-5DE39803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0C0DBC-93A4-467A-95B7-D5FF96D9B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155" y="1891495"/>
            <a:ext cx="5022015" cy="3932261"/>
          </a:xfrm>
        </p:spPr>
      </p:pic>
      <p:pic>
        <p:nvPicPr>
          <p:cNvPr id="11" name="Picture 10" descr="A picture containing logo, screenshot, font, graphics&#10;&#10;Description automatically generated">
            <a:extLst>
              <a:ext uri="{FF2B5EF4-FFF2-40B4-BE49-F238E27FC236}">
                <a16:creationId xmlns:a16="http://schemas.microsoft.com/office/drawing/2014/main" id="{F41F5176-5E4D-4D7B-8BB0-16CF0A99B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5"/>
            <a:ext cx="1116330" cy="80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3929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C5AB5F-D139-410D-8270-19EB61F24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16" y="5292263"/>
            <a:ext cx="1390650" cy="1000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85DBBD-B906-4FD2-A07A-9089F075C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403" y="4450701"/>
            <a:ext cx="114300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857D6B-AA68-40D5-8EA4-474EE5F09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108" y="2269028"/>
            <a:ext cx="2031590" cy="772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48EDF2-0517-4610-B43E-3D617C9C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Mean values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EFB48-8CBA-43F4-9B90-BDF4F404E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085" y="2086892"/>
            <a:ext cx="10058400" cy="4023360"/>
          </a:xfrm>
        </p:spPr>
        <p:txBody>
          <a:bodyPr/>
          <a:lstStyle/>
          <a:p>
            <a:r>
              <a:rPr lang="en-US" dirty="0"/>
              <a:t>1. Mean average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2. Mean geometric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3. Mean harmonic</a:t>
            </a:r>
          </a:p>
          <a:p>
            <a:endParaRPr lang="en-US" dirty="0"/>
          </a:p>
          <a:p>
            <a:r>
              <a:rPr lang="en-US" dirty="0"/>
              <a:t>4. Mean quadratic</a:t>
            </a:r>
          </a:p>
          <a:p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D00EE-B9A0-448E-AE45-79D51B669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BC89F6-4668-4F9C-81DB-99AF7B5EC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391" y="3293803"/>
            <a:ext cx="1666875" cy="904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04AB4D-301B-438C-BEBC-7FC578A7B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721" y="2269028"/>
            <a:ext cx="4120642" cy="33299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198AA4-C83F-443B-8FD2-7CF639A8F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7996" y="2270553"/>
            <a:ext cx="4181203" cy="3328416"/>
          </a:xfrm>
          <a:prstGeom prst="rect">
            <a:avLst/>
          </a:prstGeom>
        </p:spPr>
      </p:pic>
      <p:pic>
        <p:nvPicPr>
          <p:cNvPr id="14" name="Picture 13" descr="A picture containing logo, screenshot, font, graphics&#10;&#10;Description automatically generated">
            <a:extLst>
              <a:ext uri="{FF2B5EF4-FFF2-40B4-BE49-F238E27FC236}">
                <a16:creationId xmlns:a16="http://schemas.microsoft.com/office/drawing/2014/main" id="{CF1A4987-880E-4841-88D6-4AFE2156C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5"/>
            <a:ext cx="1116330" cy="80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5879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CEC31-AF1A-48C6-AE26-3EBB7F7C2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Mean values</a:t>
            </a:r>
            <a:endParaRPr lang="bg-BG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EA79562-80FA-4132-99E6-6F7659FEF7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587623"/>
              </p:ext>
            </p:extLst>
          </p:nvPr>
        </p:nvGraphicFramePr>
        <p:xfrm>
          <a:off x="2553802" y="2004602"/>
          <a:ext cx="7084396" cy="4023160"/>
        </p:xfrm>
        <a:graphic>
          <a:graphicData uri="http://schemas.openxmlformats.org/drawingml/2006/table">
            <a:tbl>
              <a:tblPr/>
              <a:tblGrid>
                <a:gridCol w="2055990">
                  <a:extLst>
                    <a:ext uri="{9D8B030D-6E8A-4147-A177-3AD203B41FA5}">
                      <a16:colId xmlns:a16="http://schemas.microsoft.com/office/drawing/2014/main" val="3024073068"/>
                    </a:ext>
                  </a:extLst>
                </a:gridCol>
                <a:gridCol w="2514203">
                  <a:extLst>
                    <a:ext uri="{9D8B030D-6E8A-4147-A177-3AD203B41FA5}">
                      <a16:colId xmlns:a16="http://schemas.microsoft.com/office/drawing/2014/main" val="826641194"/>
                    </a:ext>
                  </a:extLst>
                </a:gridCol>
                <a:gridCol w="2514203">
                  <a:extLst>
                    <a:ext uri="{9D8B030D-6E8A-4147-A177-3AD203B41FA5}">
                      <a16:colId xmlns:a16="http://schemas.microsoft.com/office/drawing/2014/main" val="564068826"/>
                    </a:ext>
                  </a:extLst>
                </a:gridCol>
              </a:tblGrid>
              <a:tr h="365702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Mean Type</a:t>
                      </a:r>
                    </a:p>
                  </a:txBody>
                  <a:tcPr marL="91426" marR="91426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Best Use Case</a:t>
                      </a:r>
                    </a:p>
                  </a:txBody>
                  <a:tcPr marL="91426" marR="91426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Example Scenario</a:t>
                      </a:r>
                    </a:p>
                  </a:txBody>
                  <a:tcPr marL="91426" marR="91426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022236"/>
                  </a:ext>
                </a:extLst>
              </a:tr>
              <a:tr h="914256">
                <a:tc>
                  <a:txBody>
                    <a:bodyPr/>
                    <a:lstStyle/>
                    <a:p>
                      <a:pPr algn="ctr"/>
                      <a:r>
                        <a:rPr lang="en-US" sz="1800" b="0"/>
                        <a:t>Arithmetic Mean</a:t>
                      </a:r>
                    </a:p>
                  </a:txBody>
                  <a:tcPr marL="91426" marR="91426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When values contribute additively</a:t>
                      </a:r>
                    </a:p>
                  </a:txBody>
                  <a:tcPr marL="91426" marR="91426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/>
                        <a:t>Average height, average income</a:t>
                      </a:r>
                    </a:p>
                  </a:txBody>
                  <a:tcPr marL="91426" marR="91426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9964742"/>
                  </a:ext>
                </a:extLst>
              </a:tr>
              <a:tr h="914256">
                <a:tc>
                  <a:txBody>
                    <a:bodyPr/>
                    <a:lstStyle/>
                    <a:p>
                      <a:pPr algn="ctr"/>
                      <a:r>
                        <a:rPr lang="en-US" sz="1800" b="0"/>
                        <a:t>Geometric Mean</a:t>
                      </a:r>
                    </a:p>
                  </a:txBody>
                  <a:tcPr marL="91426" marR="91426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/>
                        <a:t>When values combine multiplicatively, growth rates</a:t>
                      </a:r>
                    </a:p>
                  </a:txBody>
                  <a:tcPr marL="91426" marR="91426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/>
                        <a:t>Average interest rate, population growth</a:t>
                      </a:r>
                    </a:p>
                  </a:txBody>
                  <a:tcPr marL="91426" marR="91426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401569"/>
                  </a:ext>
                </a:extLst>
              </a:tr>
              <a:tr h="914256">
                <a:tc>
                  <a:txBody>
                    <a:bodyPr/>
                    <a:lstStyle/>
                    <a:p>
                      <a:pPr algn="ctr"/>
                      <a:r>
                        <a:rPr lang="en-US" sz="1800" b="0"/>
                        <a:t>Harmonic Mean</a:t>
                      </a:r>
                    </a:p>
                  </a:txBody>
                  <a:tcPr marL="91426" marR="91426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/>
                        <a:t>When averaging rates, especially over fixed quantities</a:t>
                      </a:r>
                    </a:p>
                  </a:txBody>
                  <a:tcPr marL="91426" marR="91426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Average speed over equal distances, price per unit</a:t>
                      </a:r>
                    </a:p>
                  </a:txBody>
                  <a:tcPr marL="91426" marR="91426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530524"/>
                  </a:ext>
                </a:extLst>
              </a:tr>
              <a:tr h="914256">
                <a:tc>
                  <a:txBody>
                    <a:bodyPr/>
                    <a:lstStyle/>
                    <a:p>
                      <a:pPr algn="ctr"/>
                      <a:r>
                        <a:rPr lang="en-US" sz="1800" b="0"/>
                        <a:t>Quadratic Mean (Root Mean Square, RMS)</a:t>
                      </a:r>
                    </a:p>
                  </a:txBody>
                  <a:tcPr marL="91426" marR="91426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When measuring energy, signal strength, or magnitudes</a:t>
                      </a:r>
                    </a:p>
                  </a:txBody>
                  <a:tcPr marL="91426" marR="91426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RMS voltage, error energy in least squares fitting</a:t>
                      </a:r>
                    </a:p>
                  </a:txBody>
                  <a:tcPr marL="91426" marR="91426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35364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F8115-74DF-43B7-9A79-FE12E3644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pic>
        <p:nvPicPr>
          <p:cNvPr id="7" name="Picture 6" descr="A picture containing logo, screenshot, font, graphics&#10;&#10;Description automatically generated">
            <a:extLst>
              <a:ext uri="{FF2B5EF4-FFF2-40B4-BE49-F238E27FC236}">
                <a16:creationId xmlns:a16="http://schemas.microsoft.com/office/drawing/2014/main" id="{18159779-D0DD-4771-B0B7-015C1F1DC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5"/>
            <a:ext cx="1116330" cy="80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5071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4D2BE-5DF6-4773-82A0-211EBA19E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Mean values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4E097-AE79-4161-B2FE-D59AD42A4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Q: How wide is my phone?</a:t>
            </a:r>
            <a:br>
              <a:rPr lang="en-US" dirty="0"/>
            </a:br>
            <a:endParaRPr lang="en-US" dirty="0"/>
          </a:p>
          <a:p>
            <a:r>
              <a:rPr lang="en-US" dirty="0"/>
              <a:t>A: Arithmetic mean = 7.613 [cm]</a:t>
            </a:r>
            <a:br>
              <a:rPr lang="en-US" dirty="0"/>
            </a:br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7C7AF-B5F9-4CFF-B7F5-A4FE013DC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3B0E6C-E35B-454E-BA69-2BC997C58485}"/>
              </a:ext>
            </a:extLst>
          </p:cNvPr>
          <p:cNvSpPr/>
          <p:nvPr/>
        </p:nvSpPr>
        <p:spPr>
          <a:xfrm>
            <a:off x="5878285" y="2202040"/>
            <a:ext cx="542076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More intuition:</a:t>
            </a:r>
            <a:br>
              <a:rPr lang="en-US" dirty="0"/>
            </a:br>
            <a:r>
              <a:rPr lang="en-US" dirty="0"/>
              <a:t>Arithmetic: Assumes all differences between values are equally important.</a:t>
            </a:r>
          </a:p>
          <a:p>
            <a:endParaRPr lang="en-US" dirty="0"/>
          </a:p>
          <a:p>
            <a:r>
              <a:rPr lang="en-US" dirty="0"/>
              <a:t>Geometric: Emphasizes proportional changes. A good average for growth over time.</a:t>
            </a:r>
          </a:p>
          <a:p>
            <a:endParaRPr lang="en-US" dirty="0"/>
          </a:p>
          <a:p>
            <a:r>
              <a:rPr lang="en-US" dirty="0"/>
              <a:t>Harmonic: Gives more weight to smaller numbers. Great when smaller values dominate the outcome.</a:t>
            </a:r>
          </a:p>
          <a:p>
            <a:endParaRPr lang="en-US" dirty="0"/>
          </a:p>
          <a:p>
            <a:r>
              <a:rPr lang="en-US" dirty="0"/>
              <a:t>Quadratic: Punishes large values more — often used in physics, engineering, and regression to capture overall magnitude</a:t>
            </a:r>
            <a:endParaRPr lang="bg-BG" dirty="0"/>
          </a:p>
        </p:txBody>
      </p:sp>
      <p:pic>
        <p:nvPicPr>
          <p:cNvPr id="6" name="Picture 5" descr="A picture containing logo, screenshot, font, graphics&#10;&#10;Description automatically generated">
            <a:extLst>
              <a:ext uri="{FF2B5EF4-FFF2-40B4-BE49-F238E27FC236}">
                <a16:creationId xmlns:a16="http://schemas.microsoft.com/office/drawing/2014/main" id="{D404B4F4-B475-4167-8CC3-372906F37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5"/>
            <a:ext cx="1116330" cy="80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0485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907C-E296-414E-B3E8-E95E93BB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Deviations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8C6F3-061E-4C42-8ED3-B426A553E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What about measurement accuracy?</a:t>
            </a:r>
          </a:p>
          <a:p>
            <a:br>
              <a:rPr lang="en-US" dirty="0"/>
            </a:br>
            <a:r>
              <a:rPr lang="en-US" dirty="0"/>
              <a:t>How close are we to the </a:t>
            </a:r>
            <a:r>
              <a:rPr lang="en-US" i="1" dirty="0"/>
              <a:t>real </a:t>
            </a:r>
            <a:r>
              <a:rPr lang="en-US" dirty="0"/>
              <a:t>value?</a:t>
            </a:r>
          </a:p>
          <a:p>
            <a:br>
              <a:rPr lang="en-US" dirty="0"/>
            </a:br>
            <a:r>
              <a:rPr lang="en-US" dirty="0"/>
              <a:t>How much is the data spread out?</a:t>
            </a:r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508581-F139-461F-9EFD-4A09B1447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Simeon Karpuzov, GATE</a:t>
            </a:r>
            <a:endParaRPr lang="bg-BG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F63BC44-ECF7-4EBA-A376-4D8033E95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212" y="1936833"/>
            <a:ext cx="5022015" cy="393226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A00645-12F2-48C0-92F5-7E10C8E5DBE9}"/>
              </a:ext>
            </a:extLst>
          </p:cNvPr>
          <p:cNvCxnSpPr/>
          <p:nvPr/>
        </p:nvCxnSpPr>
        <p:spPr>
          <a:xfrm>
            <a:off x="6522098" y="3153747"/>
            <a:ext cx="39748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812F09-1D12-4E50-9B63-1A97A9AD3F05}"/>
              </a:ext>
            </a:extLst>
          </p:cNvPr>
          <p:cNvCxnSpPr/>
          <p:nvPr/>
        </p:nvCxnSpPr>
        <p:spPr>
          <a:xfrm>
            <a:off x="6522098" y="4267200"/>
            <a:ext cx="39748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2B4DB-F38D-44E6-9A46-4544753BE565}"/>
              </a:ext>
            </a:extLst>
          </p:cNvPr>
          <p:cNvCxnSpPr>
            <a:cxnSpLocks/>
          </p:cNvCxnSpPr>
          <p:nvPr/>
        </p:nvCxnSpPr>
        <p:spPr>
          <a:xfrm flipV="1">
            <a:off x="7249885" y="3153747"/>
            <a:ext cx="0" cy="1113453"/>
          </a:xfrm>
          <a:prstGeom prst="straightConnector1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logo, screenshot, font, graphics&#10;&#10;Description automatically generated">
            <a:extLst>
              <a:ext uri="{FF2B5EF4-FFF2-40B4-BE49-F238E27FC236}">
                <a16:creationId xmlns:a16="http://schemas.microsoft.com/office/drawing/2014/main" id="{CF574BE2-DC1E-4B07-A81A-C31836C1F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5"/>
            <a:ext cx="1116330" cy="80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213502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236</TotalTime>
  <Words>833</Words>
  <Application>Microsoft Office PowerPoint</Application>
  <PresentationFormat>Widescreen</PresentationFormat>
  <Paragraphs>128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Cambria Math</vt:lpstr>
      <vt:lpstr>Retrospect</vt:lpstr>
      <vt:lpstr>Package</vt:lpstr>
      <vt:lpstr>Basic statistics</vt:lpstr>
      <vt:lpstr>Contents</vt:lpstr>
      <vt:lpstr>1. Measurement</vt:lpstr>
      <vt:lpstr>1. Measurement</vt:lpstr>
      <vt:lpstr>2. Mean values</vt:lpstr>
      <vt:lpstr>2. Mean values</vt:lpstr>
      <vt:lpstr>2. Mean values</vt:lpstr>
      <vt:lpstr>2. Mean values</vt:lpstr>
      <vt:lpstr>3. Deviations</vt:lpstr>
      <vt:lpstr>3. Deviations</vt:lpstr>
      <vt:lpstr>3. Deviations</vt:lpstr>
      <vt:lpstr>3. Deviations</vt:lpstr>
      <vt:lpstr>3. Deviations</vt:lpstr>
      <vt:lpstr>4. Least squares</vt:lpstr>
      <vt:lpstr>4. Least squares</vt:lpstr>
      <vt:lpstr>4. Least squares</vt:lpstr>
      <vt:lpstr>4. Least squares</vt:lpstr>
      <vt:lpstr>4. Least squares</vt:lpstr>
      <vt:lpstr>5. Ax = b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statistics</dc:title>
  <dc:creator>Simeon Karpuzov</dc:creator>
  <cp:lastModifiedBy>Simeon Karpuzov</cp:lastModifiedBy>
  <cp:revision>21</cp:revision>
  <dcterms:created xsi:type="dcterms:W3CDTF">2025-08-04T06:54:16Z</dcterms:created>
  <dcterms:modified xsi:type="dcterms:W3CDTF">2025-08-04T10:50:37Z</dcterms:modified>
</cp:coreProperties>
</file>